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5" r:id="rId20"/>
    <p:sldId id="296" r:id="rId21"/>
    <p:sldId id="274" r:id="rId22"/>
    <p:sldId id="275" r:id="rId23"/>
    <p:sldId id="276" r:id="rId24"/>
    <p:sldId id="277" r:id="rId25"/>
    <p:sldId id="305" r:id="rId56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97" r:id="rId34"/>
    <p:sldId id="306" r:id="rId57"/>
    <p:sldId id="298" r:id="rId35"/>
    <p:sldId id="299" r:id="rId36"/>
    <p:sldId id="300" r:id="rId37"/>
    <p:sldId id="301" r:id="rId38"/>
    <p:sldId id="302" r:id="rId39"/>
    <p:sldId id="303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304" r:id="rId48"/>
    <p:sldId id="293" r:id="rId49"/>
    <p:sldId id="294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8"/>
  </p:normalViewPr>
  <p:slideViewPr>
    <p:cSldViewPr snapToGrid="0">
      <p:cViewPr varScale="1">
        <p:scale>
          <a:sx n="114" d="100"/>
          <a:sy n="114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56" Type="http://schemas.openxmlformats.org/officeDocument/2006/relationships/slide" Target="slides/slide50.xml"/><Relationship Id="rId57" Type="http://schemas.openxmlformats.org/officeDocument/2006/relationships/slide" Target="slides/slide5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Divine Karma Atlas project; author-approved cover artwork</a:t>
            </a:r>
          </a:p>
          <a:p>
            <a:r>
              <a:t>- Visual asset: atlas-cover.png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</a:t>
            </a:r>
          </a:p>
          <a:p>
            <a:r>
              <a:t>- Visual asset: No external visual asset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existing/unified-field-within.png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existing/cosmic-yin-yang.png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existing/everything-is-balance.png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paragraphs 23 to 28; author-provided illustration</a:t>
            </a:r>
          </a:p>
          <a:p>
            <a:r>
              <a:t>- Visual asset: existing/true-self-and-ego.png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existing/two-selves.png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existing/yin-yang-reimagined.png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second movement; author-provided illustration</a:t>
            </a:r>
          </a:p>
          <a:p>
            <a:r>
              <a:t>- Visual asset: existing/nature-demonstrates-balance.png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The Revolution of the Mind; author-provided illustration</a:t>
            </a:r>
          </a:p>
          <a:p>
            <a:r>
              <a:t>- Visual asset: existing/pendulum-of-balance.png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existing/golden-mean.png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existing/spectrum-opposites.png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 28; author-provided illustration</a:t>
            </a:r>
          </a:p>
          <a:p>
            <a:r>
              <a:t>- Visual asset: existing/river-of-life.png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existing/tree-of-balance.png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existing/wheel-of-balance.png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existing/dance-of-balance.png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User-supplied Divine Karma Visual Atlas illustration, August 18, 2026</a:t>
            </a:r>
          </a:p>
          <a:p>
            <a:r>
              <a:t>- Visual asset: /Users/talos/Desktop/Divine Karma Institute/Codex Image Aug 18, 2026, 01_17_14 PM.png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existing/thesis-at-a-glance.png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paragraphs 30 to 31; OpenAI ImageGen illustration</a:t>
            </a:r>
          </a:p>
          <a:p>
            <a:r>
              <a:t>- Visual asset: second-movement/avoidance-to-healing.png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 23; author-provided illustration</a:t>
            </a:r>
          </a:p>
          <a:p>
            <a:r>
              <a:t>- Visual asset: existing/universe-awakening.png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 23; author-provided illustration</a:t>
            </a:r>
          </a:p>
          <a:p>
            <a:r>
              <a:t>- Visual asset: existing/fractal-self.png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existing/unified-consciousness-to-matter.png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existing/field-compressing.png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User-supplied corrected Divine Karma Visual Atlas illustration, August 18, 2026</a:t>
            </a:r>
          </a:p>
          <a:p>
            <a:r>
              <a:t>- Visual asset: /Users/talos/Desktop/Divine Karma Institute/Codex Image Aug 18, 2026, 01_17_48 PM.png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The Revolution of the Mind; author-provided illustration</a:t>
            </a:r>
          </a:p>
          <a:p>
            <a:r>
              <a:t>- Visual asset: existing/expansion-of-consciousness.png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Revolution of the Mind; author-provided illustration</a:t>
            </a:r>
          </a:p>
          <a:p>
            <a:r>
              <a:t>- Visual asset: existing/ascent-of-wisdom.png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Resonance of Timelines; author-provided illustration</a:t>
            </a:r>
          </a:p>
          <a:p>
            <a:r>
              <a:t>- Visual asset: existing/mirror-of-reality.png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The Revolution of the Mind; author-provided illustration</a:t>
            </a:r>
          </a:p>
          <a:p>
            <a:r>
              <a:t>- Visual asset: existing/journey-of-integration.png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Resonance of Timelines; author-provided illustration</a:t>
            </a:r>
          </a:p>
          <a:p>
            <a:r>
              <a:t>- Visual asset: existing/resonance-of-consciousness.png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Resonance of Timelines; author-provided illustration</a:t>
            </a:r>
          </a:p>
          <a:p>
            <a:r>
              <a:t>- Visual asset: existing/belief-to-shared-world.png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Thesis; author-provided illustration</a:t>
            </a:r>
          </a:p>
          <a:p>
            <a:r>
              <a:t>- Visual asset: existing/path-of-manifestation.png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paragraphs 15, 30 to 31; OpenAI ImageGen illustration</a:t>
            </a:r>
          </a:p>
          <a:p>
            <a:r>
              <a:t>- Visual asset: second-movement/traps-and-distractions.png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Seeking; OpenAI ImageGen illustration</a:t>
            </a:r>
          </a:p>
          <a:p>
            <a:r>
              <a:t>- Visual asset: second-movement/illusion-of-seeking.png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Seeking, paragraph 36; OpenAI ImageGen illustration</a:t>
            </a:r>
          </a:p>
          <a:p>
            <a:r>
              <a:t>- Visual asset: second-movement/spiritual-costume.png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Seeking, paragraph 37; OpenAI ImageGen illustration</a:t>
            </a:r>
          </a:p>
          <a:p>
            <a:r>
              <a:t>- Visual asset: second-movement/map-and-territory.png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Seeking, paragraph 38; OpenAI ImageGen illustration</a:t>
            </a:r>
          </a:p>
          <a:p>
            <a:r>
              <a:t>- Visual asset: second-movement/cage-called-seeking.png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User-supplied Divine Karma Visual Atlas illustration, August 18, 2026</a:t>
            </a:r>
          </a:p>
          <a:p>
            <a:r>
              <a:t>- Visual asset: /Users/talos/Desktop/Divine Karma Institute/Codex Image Aug 18, 2026, 01_17_31 PM.png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The Illusion of Seeking, paragraph 40; OpenAI ImageGen illustration</a:t>
            </a:r>
          </a:p>
          <a:p>
            <a:r>
              <a:t>- Visual asset: second-movement/open-hand.png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The Central Thesis, second movement and four-word distilled form</a:t>
            </a:r>
          </a:p>
          <a:p>
            <a:r>
              <a:t>- Visual asset: No external visual asset</a:t>
            </a:r>
          </a:p>
          <a:p>
            <a:r>
              <a:t>- Written teaching: David Ramirez, The Central Thesis (updated Second Movement edition).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jpe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e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e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e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jpe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jpe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jpe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7.jpe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jpe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9.jpe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jpe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2.jpe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8.jpe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5.jpe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jpe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5.jpe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3.jpe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.jpe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3.jpe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4.jpe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jpe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jpe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7.jpe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jpe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9.jpe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0.jpe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1.jpe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3" Type="http://schemas.openxmlformats.org/officeDocument/2006/relationships/image" Target="../media/image42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3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06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32BF290-D73D-4EDD-A071-1E61A18D943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DDD69F-3EB2-45F6-AB3E-FFEF26999EC8}"/>
              </a:ext>
            </a:extLst>
          </p:cNvPr>
          <p:cNvSpPr>
            <a:spLocks noGrp="1"/>
          </p:cNvSpPr>
          <p:nvPr/>
        </p:nvSpPr>
        <p:spPr>
          <a:xfrm>
            <a:off x="800100" y="64770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HOW TO ENTER THE ATLAS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0D4DCE-E00C-47F3-B4FF-1C2F09E3839D}"/>
              </a:ext>
            </a:extLst>
          </p:cNvPr>
          <p:cNvSpPr>
            <a:spLocks noGrp="1"/>
          </p:cNvSpPr>
          <p:nvPr/>
        </p:nvSpPr>
        <p:spPr>
          <a:xfrm>
            <a:off x="800100" y="1104900"/>
            <a:ext cx="8763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405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405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Look. Reflect. Release.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3CA2A2-F60F-4F67-87F6-767C0B76A050}"/>
              </a:ext>
            </a:extLst>
          </p:cNvPr>
          <p:cNvSpPr>
            <a:spLocks noGrp="1"/>
          </p:cNvSpPr>
          <p:nvPr/>
        </p:nvSpPr>
        <p:spPr>
          <a:xfrm>
            <a:off x="800100" y="2095500"/>
            <a:ext cx="8382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025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2025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Each plate is a doorway, not a conclusion.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B958A3-3F86-4298-94D7-73C48BD6F1CC}"/>
              </a:ext>
            </a:extLst>
          </p:cNvPr>
          <p:cNvSpPr>
            <a:spLocks noGrp="1"/>
          </p:cNvSpPr>
          <p:nvPr/>
        </p:nvSpPr>
        <p:spPr>
          <a:xfrm>
            <a:off x="800100" y="3028950"/>
            <a:ext cx="105918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91BD78-D9AA-4329-98F3-7EBAF8DD6CDF}"/>
              </a:ext>
            </a:extLst>
          </p:cNvPr>
          <p:cNvSpPr>
            <a:spLocks noGrp="1"/>
          </p:cNvSpPr>
          <p:nvPr/>
        </p:nvSpPr>
        <p:spPr>
          <a:xfrm>
            <a:off x="800100" y="3429000"/>
            <a:ext cx="76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3150">
                <a:solidFill>
                  <a:srgbClr val="D9A552"/>
                </a:solidFill>
                <a:latin typeface="Georgia"/>
                <a:ea typeface="Georgia"/>
                <a:cs typeface="Georgia"/>
              </a:defRPr>
            </a:pPr>
            <a:r>
              <a:rPr sz="3150">
                <a:solidFill>
                  <a:srgbClr val="D9A552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2C4886-678A-4CAB-A585-B9F9E1B0FB6F}"/>
              </a:ext>
            </a:extLst>
          </p:cNvPr>
          <p:cNvSpPr>
            <a:spLocks noGrp="1"/>
          </p:cNvSpPr>
          <p:nvPr/>
        </p:nvSpPr>
        <p:spPr>
          <a:xfrm>
            <a:off x="800100" y="41148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125" b="1">
                <a:solidFill>
                  <a:srgbClr val="F7F0E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7F0E2"/>
                </a:solidFill>
                <a:latin typeface="Arial"/>
                <a:ea typeface="Arial"/>
                <a:cs typeface="Arial"/>
              </a:rPr>
              <a:t>LOOK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827AD4-F4D7-492F-A4F0-874AE70C0E70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27813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Let the image communicate before reading its explanation.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0738F-FB3A-48D4-857E-2C2E1F195FEA}"/>
              </a:ext>
            </a:extLst>
          </p:cNvPr>
          <p:cNvSpPr>
            <a:spLocks noGrp="1"/>
          </p:cNvSpPr>
          <p:nvPr/>
        </p:nvSpPr>
        <p:spPr>
          <a:xfrm>
            <a:off x="4343400" y="3429000"/>
            <a:ext cx="76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3150">
                <a:solidFill>
                  <a:srgbClr val="D9A552"/>
                </a:solidFill>
                <a:latin typeface="Georgia"/>
                <a:ea typeface="Georgia"/>
                <a:cs typeface="Georgia"/>
              </a:defRPr>
            </a:pPr>
            <a:r>
              <a:rPr sz="3150">
                <a:solidFill>
                  <a:srgbClr val="D9A552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EBE17C-D0AB-4A84-908F-FE79EC77405A}"/>
              </a:ext>
            </a:extLst>
          </p:cNvPr>
          <p:cNvSpPr>
            <a:spLocks noGrp="1"/>
          </p:cNvSpPr>
          <p:nvPr/>
        </p:nvSpPr>
        <p:spPr>
          <a:xfrm>
            <a:off x="4343400" y="41148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125" b="1">
                <a:solidFill>
                  <a:srgbClr val="F7F0E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7F0E2"/>
                </a:solidFill>
                <a:latin typeface="Arial"/>
                <a:ea typeface="Arial"/>
                <a:cs typeface="Arial"/>
              </a:rPr>
              <a:t>REFLECT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BBAF02-4D06-4FC3-9274-B45AE1627E10}"/>
              </a:ext>
            </a:extLst>
          </p:cNvPr>
          <p:cNvSpPr>
            <a:spLocks noGrp="1"/>
          </p:cNvSpPr>
          <p:nvPr/>
        </p:nvSpPr>
        <p:spPr>
          <a:xfrm>
            <a:off x="4343400" y="4533900"/>
            <a:ext cx="27813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Use the question to find the concept inside your own experience.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23BF84-636C-4AD3-94AA-D495CD6C8F19}"/>
              </a:ext>
            </a:extLst>
          </p:cNvPr>
          <p:cNvSpPr>
            <a:spLocks noGrp="1"/>
          </p:cNvSpPr>
          <p:nvPr/>
        </p:nvSpPr>
        <p:spPr>
          <a:xfrm>
            <a:off x="7886700" y="3429000"/>
            <a:ext cx="76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3150">
                <a:solidFill>
                  <a:srgbClr val="D9A552"/>
                </a:solidFill>
                <a:latin typeface="Georgia"/>
                <a:ea typeface="Georgia"/>
                <a:cs typeface="Georgia"/>
              </a:defRPr>
            </a:pPr>
            <a:r>
              <a:rPr sz="3150">
                <a:solidFill>
                  <a:srgbClr val="D9A552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87BE72-7C3E-4737-843A-0DA198ECAAC0}"/>
              </a:ext>
            </a:extLst>
          </p:cNvPr>
          <p:cNvSpPr>
            <a:spLocks noGrp="1"/>
          </p:cNvSpPr>
          <p:nvPr/>
        </p:nvSpPr>
        <p:spPr>
          <a:xfrm>
            <a:off x="7886700" y="4114800"/>
            <a:ext cx="2571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125" b="1">
                <a:solidFill>
                  <a:srgbClr val="F7F0E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7F0E2"/>
                </a:solidFill>
                <a:latin typeface="Arial"/>
                <a:ea typeface="Arial"/>
                <a:cs typeface="Arial"/>
              </a:rPr>
              <a:t>RELEASE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324385-D32C-49DE-8F59-E61C333291D4}"/>
              </a:ext>
            </a:extLst>
          </p:cNvPr>
          <p:cNvSpPr>
            <a:spLocks noGrp="1"/>
          </p:cNvSpPr>
          <p:nvPr/>
        </p:nvSpPr>
        <p:spPr>
          <a:xfrm>
            <a:off x="7886700" y="4533900"/>
            <a:ext cx="27813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Carry the insight into life, then set the explanation down.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3704B6-9331-4606-9D49-4111F352B0B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D352DA-2880-4A5C-AE31-A1CA0E801123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ORIENTATION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8F2D56-536E-46E1-A24E-6BE935219F0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13415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BDB09E6-D2E3-4C76-A3BC-E99DB70BBD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7BD737-C588-4391-8116-EB7FDCAC65A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0C1265-87B3-48F9-B5F7-AB7B416EC2AD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Unified Field Within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11CE01-030B-46EA-BBB7-647663D34006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whole cosmology lives inside a single life.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94F431-6599-415A-B159-078C0667B40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1397D5-4990-4335-8714-239C70786718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EE2E57-C350-49CC-BB98-4D2F279F30C9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9D5784-7B15-4363-9EE0-6619658A4813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90709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3F6E7D0-1756-4BDA-A23B-D069035788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5BC6AA-283E-4C69-98CE-E7CFCAD4DFB0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8AE8631-DDE9-4CFF-ABC6-9D6FB6829B4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CB6DC3-382C-4B19-A0C3-EE6C920B7475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Cosmic Yin Yang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BABAE9-CC6D-4EF3-8AB4-7E7C23CB7318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7B7A26-F691-4C8C-B813-101CB92AE0CC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One reality appears as two so that relationship can exist.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27E46F-6C9F-4B55-A525-2D9B931EA047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Light and dark, creation and destruction, consciousness and matter are not enemies. They are complementary movements of one whole.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50409-B7AC-4F6F-A299-06CB4FF99120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83A292-F0F9-4619-BA88-38A6703BDB5B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opposite have you mistaken for an enemy?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FFEF0C-CA04-490F-8051-CEE2F576BB9E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F3EDF4-A7B5-4EBE-A671-FFB3CE127935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31818D8-2570-4835-A6B6-1A930EE664E5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4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0E9DE10-F79B-41D6-ABEA-102002299D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624054-7CB0-47E6-9401-2B3590A16E67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49BE1B-99CC-4CCD-838C-4AEDC26F2753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AE422C-4E8C-41C1-96B5-8D70C1EAFB87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Everything Is Balance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B474AE-ACE2-4E0E-AE8B-0E443361C0D7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C19455-30D5-46BC-8A58-FCA4F48C39B5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Balance is not a fixed midpoint. It is living adjustment.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B3C849-2031-4188-876F-AD0AAF3D088F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Harmony comes from holding apparent opposites in relationship, not from choosing one side and attempting to erase the other.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617C09-DE60-44CA-9192-F1296978377C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9ABB2F-8266-4ED0-8DA0-A33374F18E3A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is life asking you to adjust rather than conquer?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EE932-5CE7-477A-8078-284B4EF04805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AE4B4-052B-494C-990D-1CD2387E313E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81E707-281C-4891-8D01-104A89F607AF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6387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AC102C8-8362-4A9C-8078-3207EAA739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ACB917-F93E-49C9-AA27-A03CFA00B690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BCAA82B-B9E0-4E48-A3AF-E73A0A8DA9D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FB0CF9-2406-4361-927E-AD948991B6EA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Balance Between</a:t>
            </a:r>
          </a:p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True Self and the Ego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2FA78A-FC0C-4BB9-9682-6E7147775558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057C7D-DE5D-4E98-808D-544CF50C424D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ego is an instrument, not an enemy.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69F0C0-E01D-46EB-8431-AF5070976804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Ego Self knows how to survive and operate here. The True Self can witness, choose and restore proportion. Integration is the way.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4F4DAC-2360-4723-9BB5-103EEAD6EFD5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DA34DA-C255-4270-BC71-89CB17D3CC79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does your survival self need, and what can awareness choose?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02EC6B-00E7-494E-9C5B-F789E1406DEA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92F983-8009-4227-BBB2-EA21765FDE7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EA686A-7AA6-4B84-B8E9-9322DCB642FF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8744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F675644-7014-48E5-B463-FBDFC22781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E37951-B737-450D-B6D3-9F49EA953288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11A4F5-678E-416C-A183-D3770CFBCEEC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200BFD-97A1-4863-B51D-DCD5F760969C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Two Selves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FB89A2-8140-42B7-9B77-05B5A34DA847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7C23AD-74E3-4E99-A197-08B10406BE20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One being performs two necessary functions.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FABE40-5861-4B8E-9387-9D63BF909277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Identity, memory and desire help us navigate. Awareness, presence and compassion keep the instrument from becoming the whole self.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E6C89-919A-4283-A384-209D092F1CBD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08CCFB-AC9C-415D-AA08-B4E765912A09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function is currently leading your life?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715E53-4BC7-4BB2-8FA7-BC095ABAB2E0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6A5E56-A8A7-4E27-A48F-DF606F2AD355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06CD72-B8B5-47A9-BDBA-B33761031048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22777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4AE81D-119C-4004-9E84-6E8E6D607E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2F6A83-453C-49A6-8FCD-34CD3D077B92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9FB565-5477-43EB-B92F-93AFE31678A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283AF8-131B-4B94-AB40-5919F7820F66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Yin Yang Reimagined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4DFD7D-27B1-470D-9704-86C7250B9C0A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8690AF-24E9-4E42-AE4C-E60C66F04873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Every opposite carries the seed of its counterpart.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3A87D2-50DF-4778-A3F8-3EFFCB62D350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Action contains stillness. Strength contains vulnerability. The visible world contains the invisible field that gives it form.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1041C1-2B8A-4A43-BA70-36BBF05C226E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822006-B07D-47A3-B9AF-ECA18F87E6A5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seed of the opposite is already present?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2D9F44-58C5-4334-A014-D46690CEA71D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5D7F47-5D84-49B2-AC85-050130085E63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95BD38-C987-4376-A6BE-302F4B2F8754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348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51F82A7-BE6E-4C4D-8283-49012AB1978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2DAF7E-01EE-41BA-B788-AC7A0521113C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D93F8D-0790-4475-820A-0B03A93BBA5C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DB35D6-961E-4235-BF0E-0A4DFAA6EE13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Nature Demonstrates Balance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C20B0F-C250-4C54-947E-8C7D10EC9558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A38A51-D2BF-4ABF-A3DC-E8110AB85F2F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Nature maintains itself through continual adjustment.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684BEC-0E23-46CB-AC84-7169F91AFC6E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Day and night, inhale and exhale, expansion and contraction: equilibrium is dynamic, responsive and alive.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FB3674-FDB8-45AF-A339-0E30090BB8F7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CA8796-ECB0-406D-9743-42B1B584C264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natural rhythm have you been trying to freeze?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438E2-3095-4982-97B0-2EAD83432B98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26407B-74B9-4291-98AD-5BB4390EB766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D03B05-94BD-47A0-AA68-000CA806DFD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4606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D9DB99-C10B-4DEB-B2EE-70D1DB1585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E389FC-B8E8-48BC-A081-D0046EFEBE07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6B8692-8925-4853-95E2-0A68F7A8232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8D83CC-07FB-4ED6-A978-D849225CD6F3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Pendulum of Balance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291659-0012-419A-BC65-7AD82F7F867D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02C55-B68B-4652-BEB7-078687A10211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Attachment and aversion are opposite pushes on the same swing.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B15CFE-7B91-4CD5-AFA9-0FAC6114384B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Freedom appears when we stop feeding either extreme and allow accumulated motion to settle toward the center.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A766E7-34B7-4C1A-AC06-28487E4A3551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D7886C-14F8-4A22-AAA6-E1D738CC021C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pattern changes if you stop adding the next push?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EEA6CA-FA3D-479D-B5AD-3D647D295861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FB3D3D-C92B-426A-BCAB-DDEC88530F6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E1B8C5-B877-4B1F-B736-71281E339578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3192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5A28DC-308D-4101-BE6D-1389EB0008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A856EB-A82F-452C-A1EF-FC9132985FCA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50482DA-A446-469F-A7E1-F4B2A21A3DF9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53FCA2-E916-4546-A689-364E45A3EC7E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Golden Mean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F23CC9-F693-48A5-AA26-F1574A349237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C7B451-2D14-46A1-87D3-7ABE5D71BC6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Virtue is the intelligent balance between deficiency and excess.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CDEB26-C3AF-444D-853C-D4F429C8FE20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middle is not compromise. It is the responsive measure that allows courage, generosity, patience and love to remain whole.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FC50B6-19AB-4739-8402-15C99A3DE56E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F0627-D24C-4A79-91C5-02E4CE09B582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has too much become another form of too little?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DC2758-FD04-414C-A205-1CF705245BE2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D3DEFE-BE3C-4C39-9B9E-C99FE57F16D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3AEB91-C07A-49D9-8528-4E709F44EDCD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6753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8A59F49-EC2D-4767-8FB8-02F39E3403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9ABAB4-B789-4139-911D-3C6E87FD4040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FD90079-C050-4B9F-9344-FC5B288B160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72A127-75D5-4E45-A22A-76D9C7B66EA3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Spectrum Instead</a:t>
            </a:r>
          </a:p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of Opposites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FE730-F07C-49A8-BB8A-1925C8084776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9F79B5-AFA6-4AEC-B4CB-E9A0C1CE9D69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Life moves across continua rather than living in absolutes.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22836E-0063-4CF3-8007-A6A64D3E9EC1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Cold and heat, order and chaos, self and other are positions within a changing field, not permanent identities.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3C1756-6711-417D-8989-C5813F8BEEBB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CC2125-E49B-4340-8371-4F5EF1BF4104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becomes possible when you stop thinking in absolutes?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579305-9D8D-4E49-99EE-B0BEDD68E6E3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4DCBD7-CBFE-4348-A890-7DE7C541F8B4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FD4EF4-3F9D-4337-8B09-956E2098D670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506801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0B2F7C-F880-47B4-AA6B-2762E9E9B2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3F6CDA-5992-4C78-9513-404B4C33722D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737B76-7F5B-4496-9EB5-E87221EE61C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FB36E8-A8F3-4937-836A-5E60885BF00A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River of Life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6A12C6-F218-49CF-B450-500CDE085185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B2DDA-312C-474F-9726-96BBD6D8E7CD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Resistance creates turbulence; awareness learns the current.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902A41-4D82-4D03-920F-F7F8CC505F93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Wu wei is action without forcing: fully participating while no longer demanding that the river obey the ego's preferred route.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35848E-C14C-406C-BAB8-13D204F427EE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262C93-2FF9-4669-A922-42A0A9495BB0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are you fighting a current that needs to be read?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411D2B-4FBE-42CF-9562-9D77B281720D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EFC62C-EC1A-4F8F-950F-73EE26F8F094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62D1EB-35F6-4520-A410-DFD95FD79E73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857555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F91E9CE-2B7D-4D54-8694-B6EE7F1257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AB951A-7FC9-4617-9617-3F5DE3355D1C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B2D5FF-EAF8-4AAF-A92B-45DB952FFEF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99559F-75DF-4548-BD98-C726CE229BAA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Tree of Balance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A6DC41A-FB8E-4C8C-8D20-19B40845D6D8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C2D196-3634-4A60-9BC5-877CDD26920B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Awareness is the root system of a balanced life.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932FF5-AF13-424E-9360-3668F63388E8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Peace, purpose, wisdom, service and relationship grow more steadily when they emerge from an inner center.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3C08E3-3CEE-4B58-BE5A-15AEC81D9E49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C5B616-431D-4620-B09A-4709CB158A4A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root needs attention before another branch can grow?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09E8A9-DC32-49E2-8DAE-D075344240F8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D0A39B6-03EA-4118-A9EC-7EDB48876BEB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3115A2-D40A-4027-BDD4-D8A6FCF251EC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27849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573C312-829B-489F-8679-24370FC729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2C6222-BB02-4E70-A6F7-93C10CA10074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BA5533-8020-4E89-AC83-9A9F97F30068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954D8E-FEE5-4A0A-9319-7040C6EA7B32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Wheel of Balance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3B6F31-8CDC-4CEA-9858-787CFDB3E1DD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A445B2-1FA5-4144-8612-EC134696E29A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life turns smoothly when its domains share one center.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AB10D3-2BCF-40B4-A66F-7F32FB8C581D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Spirituality is not separate from health, work, play, relationship or rest. Awareness belongs at the hub of all of them.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1BD8AB-CEF5-414F-87AF-6B7AF6CC48AB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1E0E82-72AF-4A8C-B5EC-DB85FB137B00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part of your wheel is carrying too much weight?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F8751C-9729-4D5F-A65B-55F13425FB3B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63FEA7-B0C3-4040-A0B2-B0A405138CD7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5F8E6F-AE4A-4DEF-89DB-1067CD8C4E57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5211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2CEB5E-FBE5-46D4-89FD-4B5624DD6D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A813D9-B998-42E6-A9BC-A730FEC97951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A70E36-A5C4-404B-ACBE-BBB8CE9F7DD0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Dance of Balance in Action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3FDF87-928A-4D4D-B60C-8CDA39D48397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Balance becomes real only through ordinary choices.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40249B-4D31-47AB-A127-3C442A8C554C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373E8B-4940-49FA-A112-BE5934902936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5F1396-78AA-4317-9C3A-F9BD43F58CBB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9319C4-1F4B-4494-A6E0-5BCC83304598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382014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CE07DC2-DC7A-4FAC-A2E7-B8A16C4286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EB6341-E5C7-43E2-9034-CA334059E946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63B12E-39C4-4662-BC60-4FF3ABF2117B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Way of Water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0EC0C2-8477-4663-AF62-B2E0C83DB653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Harmony without control; intimacy without possession.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281AFA-A114-4E4A-AF1E-B37C92C7FBD9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861C1F8-6529-4688-BB17-A4A4B4A396A5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D22FE2-6F50-4718-B216-123A9202A114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LIVING IN BALANCE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F716DA-74D2-4BBE-8550-47D19AAD7724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7433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B5E676-923C-4C12-A293-C50734AEB8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F6443E-5770-4823-8028-B32BE96F5466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E298FC-2C1D-4B48-80E2-3D1CBC66758A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Thesis at a Glance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957A0-E17C-4437-84C3-442BF7B59F2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teaching is one field viewed through many doorways.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E3C8A9-062A-48D8-A01E-B4C19B1ABF0A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22888D1-899A-49C8-BAD8-000301183AB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54D9E6-B4B6-47EB-A377-DF431BE9CE0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CENTRAL THESIS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053D97-C861-43DA-89FB-804F6771E478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81537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FFE6AB-7459-4BD9-90F3-FB1B8F3EA4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E7A03-1244-4364-9E37-1D21A1F8388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69145" y="762000"/>
            <a:ext cx="3519659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B866D2-C955-4970-B33B-BB4E53A3443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7DB2E-6E00-4BDD-AA66-3254D8291E7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Beyond the First Cause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3276D-7C23-4EC8-B5FC-7FCCAC50B860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C963D3-FF2E-42C8-804F-48CCED85240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ground of possibility beneath every apparent cause.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BB5318-55D6-4F3F-96F1-17CA0D01C542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Before any first cause there is the field in which causes can occur at all.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32738-1390-4838-8007-72ABEFA1A275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9DA8E-0EBE-4CCF-AD56-6D22F951B4AB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do you treat as the beginning that is itself an effect?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FC0BA9-080F-499E-9CDA-87A1A4165D9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8EDE2-4BD0-40AA-8FE3-880CFD03604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21-1114-4338-A4D9-24F13E2146B2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71736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FFE6AB-7459-4BD9-90F3-FB1B8F3EA4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E7A03-1244-4364-9E37-1D21A1F8388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B866D2-C955-4970-B33B-BB4E53A3443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7DB2E-6E00-4BDD-AA66-3254D8291E7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Cycle of Differentiated Consciousness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3276D-7C23-4EC8-B5FC-7FCCAC50B860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C963D3-FF2E-42C8-804F-48CCED85240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One appearing as many, and remembering itself as one.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BB5318-55D6-4F3F-96F1-17CA0D01C542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one field differentiates into many perspectives, each able to recognize the whole from inside a part.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32738-1390-4838-8007-72ABEFA1A275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9DA8E-0EBE-4CCF-AD56-6D22F951B4AB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have you mistaken a part for the whole of yourself?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FC0BA9-080F-499E-9CDA-87A1A4165D9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8EDE2-4BD0-40AA-8FE3-880CFD03604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21-1114-4338-A4D9-24F13E2146B2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871736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CC536BC-DC35-485B-963A-EF0A78889A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63E6-8484-433B-889E-98845BA295D8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70025" y="762000"/>
            <a:ext cx="351790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E1D7AC-1EBF-49AF-808D-BE3033E13BD4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E40938-CDFC-4E06-8618-23F71D931E2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Universe Awakens Through You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5BFD21-6932-4626-89BA-F81D37C33F9F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79D9E4-AC85-4E70-BDBC-19272BF7A20F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You are not separate from the universe you observe.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B0A9F2-B501-4B22-B988-05CD5BCEFDA8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human form is a local aperture through which the larger field can know a particular life from within.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DA8414-5CB9-4EE3-8556-C66E163DAE61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368CAF-11C5-4E8E-AFA7-FE2539D3BC61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changes when the body becomes an instrument rather than an identity?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993DCD-8955-4A2D-B16E-F5DC09FD3DE5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DCD4B3-3067-4705-B38D-3207C1F32756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5D05D3-5D04-4FA5-979F-5274B3ED96C7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026980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2FDD05B-A6A6-47DD-A243-C27502B6B06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CBE54F-11FB-4F59-9994-FEA62994522A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EE820-45B2-4454-97B8-0CF2F65F25F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606A02-473C-4F42-A406-96CE8423ABE0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Fractal Self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E7012C-CC26-4760-A56D-A7797F5956D6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EEF8CD-D3E0-4679-98AF-130B59762515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larger pattern can repeat at a smaller, livable scale.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F2BB43-EDA9-46E5-8A10-D1418DD9BEEC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dense body is the resolution at which a higher Self can touch this world. Form is not exile; it is participation.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E12EEC-488C-4B90-B316-27B719BA2020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E028C4-24E2-4768-9C74-E239C58B43A8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do you recognize the larger pattern within the smaller life?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3DDCFB-B07F-4472-B2BD-0E1E3CF5799C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57A034-2E5F-4D9A-933D-3A473917135B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04B723-A35D-498B-A5E5-E41AFF8186E9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754043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DDC96A7-774D-44B4-9B76-A07787AF13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372EFA-D542-4E0C-93CB-779041626B67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80400" y="762000"/>
            <a:ext cx="4697151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B46DA7-D909-42E5-A2F5-A8D04F74CF28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63210-0F75-4B86-8E90-E5DB8C60AA0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From Unified Consciousness</a:t>
            </a:r>
          </a:p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to Matter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32FC3-D809-4C07-9F5F-912E74896CDF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3E56F9-DADD-4681-927F-C31286C6F44A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field becomes experience by narrowing into form.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C173DB-BDD5-4749-8977-34EDC40D7DBA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Potential becomes vibration, geometry, energy, matter, biology and perception: the infinite translated into a scale the senses can meet.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CF3BB-B21A-48F2-8ABB-00252CEB0619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F8F24F-AB5C-43F2-9491-667C981B7171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might perception be mistaking the translation for the source?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4647C0-11C5-43D5-96F1-2D7AD9AAB65B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A42FA2-1BC6-4347-97DA-D6C93C811AB4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34E61B-64E1-4678-8DE0-1574EF43D119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475963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FAE543C-9E32-4F10-9052-52634B6DAB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26539C-DF21-4482-B86E-B2402FE08F5E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258764-1A42-473B-A7F7-C8D3679E253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56C0D-91C1-43E4-89D7-6FEE85C31AFE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Unified Field</a:t>
            </a:r>
          </a:p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Compressing into Matter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A020C-B5DF-40D0-B3DA-D34060FB82AE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43C916-69D9-459F-A857-D5B914A96707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Form is concentrated possibility.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CCB6A1-6A6C-4CA6-B6BE-5C0B59EE6D1F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Matter is presented as a dense expression of the same field that appears inwardly as consciousness and awareness.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9916D5-593A-4768-A586-45B7D9E57648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085DD3-1A00-4AD9-8CEC-DFA664DD3BF1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if density is not separation, but compression?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F9A451-78F5-442B-8536-62769F318A5A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708BCA-0843-47DD-9E1F-A5EDCA2BCE4D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972FA-59F6-4025-BA61-F80CC481AC5D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65083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CDD87BB-53CE-4C69-9DB9-F953CC6951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D85C1B7-A135-4558-B334-0601BAA166FC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EA93CE-DBA3-4042-99F2-22898C5DDEE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Four Stages of Consciousness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EF16F0-CA21-4895-9CF6-EF45F43C3E7C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changing relationship with experience.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3287ED-276B-42EE-8A2E-E21331DB3B4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A42DD1-8FC4-4804-8CD4-41424108067A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65F024-60E4-4FFE-8E6F-E8A504CC3097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C46EA3-C604-4A18-B4E0-9A42E32007C7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660300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A21097-6E07-47BE-AA23-505017E1F2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8D36146-EA61-4A02-9638-A98D5B023CDE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B71D51-E8CD-4ECC-A418-97A31B8B69E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Expansion of Consciousness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6E87AD-F6B6-46ED-9D28-FB1D968B69AD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Awareness widens when inherited boundaries are examined.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50DA65-02A3-4E36-ACC3-1ECB7AF31FA7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A42AA3-A98A-438A-9D70-81EC6F4F38FF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D9022B-A664-4331-A30D-92141B801AFD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9F407D-30A6-4D7C-BE6A-BFDA0A59E650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108990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EA040E2-F239-4A2D-9213-6229D379AE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0E6A12-42C6-4883-8388-26A8C8CE6F77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8DADDA-88C7-49FF-9A98-52FF06FAC65B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Ascent of Wisdom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BC9D37-976E-4076-BC51-B7668199C672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Wisdom grows as reaction becomes observation.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D14B5A-92E0-47D4-A02E-15797D6BB6DA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24FC26-E84B-48E9-914D-DC1621A232E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1E4E4D-E79D-46C5-8E9D-2D4086A4682A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D1D72F-2D36-4D2C-AD98-A9319C6D49F0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064077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DA4A8D7-F588-4BB6-9FF5-DA3D450DE56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AE90F1-7AC2-4E7A-81A6-F5A5539A62B7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8AF7BC-B3A0-4208-83BD-16DD428231A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481148-B01E-4189-A00B-59B458AEA986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Mirror of Reality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4545B-3BF2-428B-9C97-24528BADFBC7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AAFFC0-F4FE-4D63-92E9-B2938C5E52BF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We do not see reality as it is; we meet it through what we carry.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94CFEE-0558-438F-9C77-E2D2FCFE408C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Belief filters perception. Perception shapes meaning. Meaning guides behavior, and behavior helps build the world that appears to confirm the belief.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A1BF1F-34EA-460B-B80D-868593478A95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84E254-9F4E-403F-85F7-E240C582D30D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is the current mirror teaching you about the lens?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60D703-E332-4AAD-ABC7-A122C3E103A0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1756A7-908D-4622-BE4E-D6A5F4876D87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4D8169-0377-427D-AB68-F4C7EB3D01B7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437146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F301E6-2670-4F82-B645-ED0BE14FD8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B9A5BE-A48E-4AD5-9B9A-57E0AEC180A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111868-477A-4849-92F2-3B72E6C3FAA3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Journey of Integration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8FC57E-2180-4BC2-A7F3-9AF8E5C6494E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Awakening becomes stable through repeated integration.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4B5F28-2B22-48F4-89DB-1F4EFDD7222D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12014" y="1562100"/>
            <a:ext cx="6567971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F4FAB6-8E9E-4E77-8E06-71195FEB01CD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A5F660-8A1C-4D65-BD42-9A2C9ADDE09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REVOLUTION OF THE MIND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0D6A4C-7A14-4FE0-9FE6-01AE55C51FD6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2073227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5C2F7BF-87BF-47C2-8A87-E93D02A3CA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553166-5739-4450-B6DB-11456A08A3E6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0AEDE7-6CE7-4AFA-87D7-D71B64FD252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3C4FC0-7271-4111-BC41-10EB28D4AD97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Resonance of Consciousness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ABD3E8-9A1F-4951-B208-03C59F74B88A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EEE19C-B9D4-4270-BD34-3FD2A2B18DB5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Compatible frequencies can share one world without sharing one perspective.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9A306C-FEB1-4314-BB3B-1E46275DAE2F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Attention tunes perception like a receiver. When patterns resonate, separate people experience a common timeline from different seats.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BD3614-B3E2-4699-AE5C-0F252B8A9330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5D1FC0-1126-4DD1-9A95-103585B50F5D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relationships are sustained by shared attention and belief?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535B18-B954-4F7E-BAC3-4DF3E810C043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36E7FB-F794-4A38-B910-BBCB8C427688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B963C-2182-4633-A88E-DA5852D78C77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350944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10FACC-3589-4644-A627-68ED89F2C6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AE45BB-29A8-40A1-9372-7A3A2C754FD0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4552" y="762000"/>
            <a:ext cx="4888846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346831-713C-4C50-9C28-4EEC25B2A05F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F2B3BF-3931-4AC9-A9C9-3A1BA7A9F8DC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From Belief to the Shared World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6CFB00-E25F-4614-BF72-BDBD58B16227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03F349-CE85-491D-AF07-FBC28BDBDC0B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What fills the mind becomes the seed of the world we help create.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56E39D-88F2-452B-BEDC-5ACBEF519F1C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Belief shapes perception and decision; behavior carries the frequency outward; shared patterns become shared experience.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C311B7-50B1-4A49-99DA-3E28847C37BC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F1C289-1100-465E-9963-8EDE4D68F05E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information are you repeatedly allowing to set your frequency?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C7809C-BC93-4F84-84A5-FC226BE0F162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613584-F5D6-4FBA-B220-DA76716136AD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80D662-EB7E-4AEF-8277-A8CDA090BC0D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877160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Path of Manifestation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Clarity, embodiment and balanced stewardship matter more than anxious pursuit.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Pronoun Law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What you hold as true leaves you in the first person and returns to you in the second.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Daily Alignment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simple daily check-in: are we aligned, or drifting?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Balanced Daily Ritual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small acts that keep a day in balance.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Awareness Returns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Consciousness evolves, awareness returns, being remains.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Living From Awareness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Widening awareness, one ordinary day at a time.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KAIROS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FFE6AB-7459-4BD9-90F3-FB1B8F3EA4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E7A03-1244-4364-9E37-1D21A1F8388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B866D2-C955-4970-B33B-BB4E53A3443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SANKALPA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7DB2E-6E00-4BDD-AA66-3254D8291E7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Descent Into Form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3276D-7C23-4EC8-B5FC-7FCCAC50B860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C963D3-FF2E-42C8-804F-48CCED85240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infinite condensing into matter, the same path our intentions travel.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BB5318-55D6-4F3F-96F1-17CA0D01C542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An intention follows the same narrowing the field itself follows: possibility, attention, action, form.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32738-1390-4838-8007-72ABEFA1A275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9DA8E-0EBE-4CCF-AD56-6D22F951B4AB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At which step does your intention usually stop?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FC0BA9-080F-499E-9CDA-87A1A4165D9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8EDE2-4BD0-40AA-8FE3-880CFD03604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SANKALPA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21-1114-4338-A4D9-24F13E2146B2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8717366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FFE6AB-7459-4BD9-90F3-FB1B8F3EA4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E7A03-1244-4364-9E37-1D21A1F8388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B866D2-C955-4970-B33B-BB4E53A3443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SANKALPA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7DB2E-6E00-4BDD-AA66-3254D8291E7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Virtue Into Action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3276D-7C23-4EC8-B5FC-7FCCAC50B860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C963D3-FF2E-42C8-804F-48CCED85240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Balance turned into how we actually act.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BB5318-55D6-4F3F-96F1-17CA0D01C542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mean is not a compromise. It is the point at which a quality becomes usable.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32738-1390-4838-8007-72ABEFA1A275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9DA8E-0EBE-4CCF-AD56-6D22F951B4AB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virtue of yours has tipped into excess?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FC0BA9-080F-499E-9CDA-87A1A4165D9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8EDE2-4BD0-40AA-8FE3-880CFD03604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SANKALPA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21-1114-4338-A4D9-24F13E2146B2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8717366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AFFE6AB-7459-4BD9-90F3-FB1B8F3EA4D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E7A03-1244-4364-9E37-1D21A1F83883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B866D2-C955-4970-B33B-BB4E53A34435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HEALING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27DB2E-6E00-4BDD-AA66-3254D8291E7B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From Avoidance to Healing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3276D-7C23-4EC8-B5FC-7FCCAC50B860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C963D3-FF2E-42C8-804F-48CCED852404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pattern changes when the one carrying it turns toward its cause.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BB5318-55D6-4F3F-96F1-17CA0D01C542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Distraction offers temporary numbness. Awareness allows the unresolved wound to be faced, understood and transformed into a new way of living.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B32738-1390-4838-8007-72ABEFA1A275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A9DA8E-0EBE-4CCF-AD56-6D22F951B4AB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does your most familiar escape protect you from feeling?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FC0BA9-080F-499E-9CDA-87A1A4165D94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E8EDE2-4BD0-40AA-8FE3-880CFD036040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HEALING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21-1114-4338-A4D9-24F13E2146B2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1871736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0584461-55CB-42C4-A376-DB738A9FCA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7D9591-B63E-42CF-B035-EA877EB78E16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00F957-0807-46EE-8737-B1A5D4FB3D7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6BD176-45CF-41B9-8BCC-6318ED0D0BA8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Traps and Distractions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020A80-86F7-42A9-9414-3BBA1B50FAB2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FB790D-4D20-41B0-A8C9-B0AFA052031D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object differs; the movement away is the same.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4A1971-2457-443B-A0D4-EE79F266C703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Status, screens, work, consumption, control and spiritual performance can all turn attention away from what is asking to be healed.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9885FC-4418-4E19-B042-43065F50F3DC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5EC5AA-90DE-4035-97E2-BFEED306D120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do you reach for when stillness begins to feel uncomfortable?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FBC193-A117-4D61-B006-8F1D183C88EA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91DFF9-EDEA-4EAF-BED5-C780D74D55AB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7186E1-DB6E-42F8-8C54-70893446BD51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2033107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2BF4A4-0AB4-479D-BB8D-BA7D2744E2A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B821B8-6740-4843-9833-0403C6444EFA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0A7652-3629-469F-A027-910E7DA9A7AA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6FFF26-88BC-41F0-8AD6-0482877357FD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Illusion of Seeking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F5A9C9-7596-4791-B3AD-1DB7E95B7F94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C4E758-A31F-4B40-8C25-38F44BA3F6EE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seeker was always standing where the search hoped to arrive.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5993D2-904F-4213-B2CA-01010AD50925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Teachings can reveal the path, but endless pursuit keeps wholeness one more teacher, book, initiation or lifetime away.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6D5AF7-F8C3-4FB4-8864-F3A681E5C96E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851010-2859-412C-92DA-FC04FA6DA075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Is your current search revealing something, or postponing arrival?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02E139-3962-4320-B827-D504DC97DBEF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7FB8C0-0470-4BB0-A46E-761AB0C52D3F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00F6C6-28CF-4F05-BA89-5A6A5F92D439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20896869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B8AD60F-D64E-4655-B83A-3BC4C9E1E51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D49C60-FECC-4E88-9E23-E0C356B9224E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42B83D3-7625-41AD-81D8-D6828AB1A79B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5B3D2A-9964-460F-8B08-3DBC83D0C41C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Spiritual Costume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06AA22-1E16-4273-A789-D8DED40E0AB4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A08D28-195B-45DC-85C0-A0E0514F6356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costume changes. The wearer does not.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7B3F6-C87E-4E6C-A5B2-C079940A0A09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When worldly identity loosens, the ego can reorganize around mystical experience, secret knowledge or power over reality.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A62433-9E02-4CC0-9F82-7B6FEB112C0B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681E4C-64BD-49C6-935F-D3A5B64AD679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Where has self-improvement quietly become self-definition?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861A5B-6DDE-45C6-AAE1-48764792B890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F0D061-ACC6-4913-9449-1357B1A9AD9D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948571-383F-4AAA-AD99-10699453ABCC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4691510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9FB229-BE7C-48AC-A98A-81CA63DCFA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65407A-216E-4CD7-B10D-70973024BA89}"/>
              </a:ext>
            </a:extLst>
          </p:cNvPr>
          <p:cNvSpPr>
            <a:spLocks noGrp="1"/>
          </p:cNvSpPr>
          <p:nvPr/>
        </p:nvSpPr>
        <p:spPr>
          <a:xfrm>
            <a:off x="49530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70B97B-E37B-49A7-9777-F175EED313DE}"/>
              </a:ext>
            </a:extLst>
          </p:cNvPr>
          <p:cNvSpPr>
            <a:spLocks noGrp="1"/>
          </p:cNvSpPr>
          <p:nvPr/>
        </p:nvSpPr>
        <p:spPr>
          <a:xfrm>
            <a:off x="643890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D53644-8D4C-4A0E-AE01-A6CE42182323}"/>
              </a:ext>
            </a:extLst>
          </p:cNvPr>
          <p:cNvSpPr>
            <a:spLocks noGrp="1"/>
          </p:cNvSpPr>
          <p:nvPr/>
        </p:nvSpPr>
        <p:spPr>
          <a:xfrm>
            <a:off x="643890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Map and the Territory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54BF16-9C77-423B-8564-0956D9B2D6D2}"/>
              </a:ext>
            </a:extLst>
          </p:cNvPr>
          <p:cNvSpPr>
            <a:spLocks noGrp="1"/>
          </p:cNvSpPr>
          <p:nvPr/>
        </p:nvSpPr>
        <p:spPr>
          <a:xfrm>
            <a:off x="643890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9D6716-77AE-4BCF-ACA8-8ABC5CF34121}"/>
              </a:ext>
            </a:extLst>
          </p:cNvPr>
          <p:cNvSpPr>
            <a:spLocks noGrp="1"/>
          </p:cNvSpPr>
          <p:nvPr/>
        </p:nvSpPr>
        <p:spPr>
          <a:xfrm>
            <a:off x="643890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map is invaluable until it is mistaken for reality.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00F8F2-1C9D-401C-AA05-065D1704D2BD}"/>
              </a:ext>
            </a:extLst>
          </p:cNvPr>
          <p:cNvSpPr>
            <a:spLocks noGrp="1"/>
          </p:cNvSpPr>
          <p:nvPr/>
        </p:nvSpPr>
        <p:spPr>
          <a:xfrm>
            <a:off x="643890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Every teaching carries fragments of truth. It becomes limiting when explanation replaces direct experience and identity begins defending the map.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AC13ED-5A4B-42AD-B314-101D0840DFF2}"/>
              </a:ext>
            </a:extLst>
          </p:cNvPr>
          <p:cNvSpPr>
            <a:spLocks noGrp="1"/>
          </p:cNvSpPr>
          <p:nvPr/>
        </p:nvSpPr>
        <p:spPr>
          <a:xfrm>
            <a:off x="643890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F7C65B-6A0F-417B-917C-E19DF7C3CF0C}"/>
              </a:ext>
            </a:extLst>
          </p:cNvPr>
          <p:cNvSpPr>
            <a:spLocks noGrp="1"/>
          </p:cNvSpPr>
          <p:nvPr/>
        </p:nvSpPr>
        <p:spPr>
          <a:xfrm>
            <a:off x="643890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explanation have you begun protecting as if it were the whole?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2F9752-0A7D-4569-A8A3-45E6838D2E98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A09C91-9C0C-4937-B768-DC65B589DCC3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86F8B1-16D1-44B0-B585-5878CB5BEB01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9600460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EE511A-399D-416D-A7D7-0176E9243AE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1EEE6A-7A10-4FBB-9BB5-953FE6EEEC53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9B3AF62-C651-4241-9AF1-53D46522276D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C4F4A-B5CC-47D6-A35F-D9D1E38367BF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Cage Called Seeking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E3C2E7-C411-4AF2-87B6-9A9291BE7B3C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5CA34-2756-4BB1-9582-FB6A85864E49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search for freedom can become the final room of the prison.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06B45E-1059-40C1-8AC7-FA7F0E8563BD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The mind builds destination after destination because its identity depends on movement. The open door can remain unseen while another key is pursued.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3DBA0B-0336-4DB1-852F-CE831FA1FA4C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3C50B9-651F-4B68-8684-FF0C8113DCED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What would remain if there were nowhere else to arrive?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B738-85DF-4E00-9321-2A9C5E3EACBA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6EC380-3BE8-4A10-9F39-3ABFDFC9819F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AD089A-7CBA-42FE-BAD5-D54CDFE72B9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9442612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0737FD-EF2F-416D-93DA-F4FBED8756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59B81E-9232-4251-A461-7A5CE649ADF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BFD5FE-DC13-4C00-9FA7-A88978C15B09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Ladder That Disappears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367B18-6BEF-4EAA-BC36-2836EB87BFA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The desire for a higher level creates the ladder.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2B358-2096-4EE9-AFDE-7655EDF240E2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C98666-C8CD-4E1C-B1EE-6AEF4DB7A2B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1C3954-6D93-4359-8D66-5B954311D44D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085F05-2412-48E4-A26C-6E082575542E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6271386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BEYOND AWAKENING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Four Stages, Refreshed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changing relationship with experience.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BEYOND AWAKENING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15093999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F84E67C-A5FE-442F-BF54-C985E5D79C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FA0AB6-78DE-4333-91F1-C96BBB48F815}"/>
              </a:ext>
            </a:extLst>
          </p:cNvPr>
          <p:cNvSpPr>
            <a:spLocks noGrp="1"/>
          </p:cNvSpPr>
          <p:nvPr/>
        </p:nvSpPr>
        <p:spPr>
          <a:xfrm>
            <a:off x="6191250" y="666750"/>
            <a:ext cx="5467350" cy="546735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6500" y="762000"/>
            <a:ext cx="5276850" cy="52768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3CFF999-CF79-426A-B300-0ED68CBF41B2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52006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DDBCBB-6D68-4E16-A78E-B2C01CB50BCD}"/>
              </a:ext>
            </a:extLst>
          </p:cNvPr>
          <p:cNvSpPr>
            <a:spLocks noGrp="1"/>
          </p:cNvSpPr>
          <p:nvPr/>
        </p:nvSpPr>
        <p:spPr>
          <a:xfrm>
            <a:off x="552450" y="1162050"/>
            <a:ext cx="52006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925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925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Open Hand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27B141-7920-4141-A3D0-538F68891AB4}"/>
              </a:ext>
            </a:extLst>
          </p:cNvPr>
          <p:cNvSpPr>
            <a:spLocks noGrp="1"/>
          </p:cNvSpPr>
          <p:nvPr/>
        </p:nvSpPr>
        <p:spPr>
          <a:xfrm>
            <a:off x="552450" y="2324100"/>
            <a:ext cx="10668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BFB663-CAA2-41CA-85B6-F72C0F815ED4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52006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8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8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Use the raft. Cross. Then set it down.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94B1C4-3183-4993-9639-44A92359442E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520065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35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1350">
                <a:solidFill>
                  <a:srgbClr val="C9C0B2"/>
                </a:solidFill>
                <a:latin typeface="Arial"/>
                <a:ea typeface="Arial"/>
                <a:cs typeface="Arial"/>
              </a:rPr>
              <a:t>Every philosophy, including this one, is provisional. Nothing is rejected, but no explanation replaces the direct experience of being.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3A1755-2D96-466E-A67E-C0A408EA6819}"/>
              </a:ext>
            </a:extLst>
          </p:cNvPr>
          <p:cNvSpPr>
            <a:spLocks noGrp="1"/>
          </p:cNvSpPr>
          <p:nvPr/>
        </p:nvSpPr>
        <p:spPr>
          <a:xfrm>
            <a:off x="552450" y="4953000"/>
            <a:ext cx="5200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REFLECTION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979654-E272-4489-AAB3-61589C6A0D1C}"/>
              </a:ext>
            </a:extLst>
          </p:cNvPr>
          <p:cNvSpPr>
            <a:spLocks noGrp="1"/>
          </p:cNvSpPr>
          <p:nvPr/>
        </p:nvSpPr>
        <p:spPr>
          <a:xfrm>
            <a:off x="552450" y="5238750"/>
            <a:ext cx="52006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Which useful tool are you now ready to stop carrying?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E25A7C-DA02-4F6A-B000-87921A14F032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F19AFF-BC7B-474F-90F1-A928DDBF8937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SECOND MOVEMENT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792B61-2B46-47DE-B0BF-0D24A3107FC9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437202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B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E412FB-A7CD-440D-9D26-DF2FC516DD3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5C8218-BD55-4470-A4DF-7355CAFD0BDA}"/>
              </a:ext>
            </a:extLst>
          </p:cNvPr>
          <p:cNvSpPr>
            <a:spLocks noGrp="1"/>
          </p:cNvSpPr>
          <p:nvPr/>
        </p:nvSpPr>
        <p:spPr>
          <a:xfrm>
            <a:off x="0" y="876300"/>
            <a:ext cx="1219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OPEN HAND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506494-2EF6-4A83-B936-6C96A1D00B49}"/>
              </a:ext>
            </a:extLst>
          </p:cNvPr>
          <p:cNvSpPr>
            <a:spLocks noGrp="1"/>
          </p:cNvSpPr>
          <p:nvPr/>
        </p:nvSpPr>
        <p:spPr>
          <a:xfrm>
            <a:off x="1809750" y="1581150"/>
            <a:ext cx="857250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ctr">
            <a:normAutofit/>
          </a:bodyPr>
          <a:lstStyle/>
          <a:p>
            <a:pPr algn="ctr">
              <a:defRPr sz="465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465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Nothing essential</a:t>
            </a:r>
          </a:p>
          <a:p>
            <a:pPr algn="ctr">
              <a:defRPr sz="465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465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was ever missing.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E6E11B-7561-45F0-8802-E3A7375AEF12}"/>
              </a:ext>
            </a:extLst>
          </p:cNvPr>
          <p:cNvSpPr>
            <a:spLocks noGrp="1"/>
          </p:cNvSpPr>
          <p:nvPr/>
        </p:nvSpPr>
        <p:spPr>
          <a:xfrm>
            <a:off x="5143500" y="3543300"/>
            <a:ext cx="1905000" cy="190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E147AD-4E2C-4B06-A9F9-6257D2420910}"/>
              </a:ext>
            </a:extLst>
          </p:cNvPr>
          <p:cNvSpPr>
            <a:spLocks noGrp="1"/>
          </p:cNvSpPr>
          <p:nvPr/>
        </p:nvSpPr>
        <p:spPr>
          <a:xfrm>
            <a:off x="2286000" y="3905250"/>
            <a:ext cx="762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21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21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Use the raft. Cross. Set it down.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C89FD1-F4FE-4A93-97CD-4E0C3BBC0285}"/>
              </a:ext>
            </a:extLst>
          </p:cNvPr>
          <p:cNvSpPr>
            <a:spLocks noGrp="1"/>
          </p:cNvSpPr>
          <p:nvPr/>
        </p:nvSpPr>
        <p:spPr>
          <a:xfrm>
            <a:off x="3714750" y="510540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ctr">
              <a:defRPr sz="1350" b="1">
                <a:solidFill>
                  <a:srgbClr val="F7F0E2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7F0E2"/>
                </a:solidFill>
                <a:latin typeface="Arial"/>
                <a:ea typeface="Arial"/>
                <a:cs typeface="Arial"/>
              </a:rPr>
              <a:t>SO WE LET GO.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E8F750-2C42-4097-8933-C36BB53332B1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223984-1DD9-424C-AC54-049D5A1E21F7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DIVINE KARMA ATLAS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10CAC0-0D49-44E2-A538-7A979CA3D93A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721039645"/>
      </p:ext>
    </p:extLst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The Limits of Perspective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boundary is a limit of vantage rather than a limit of belonging.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THE FRACTAL SELF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0" name="Rectangle 9">
            <a:extLst>
              <a:ext uri="{FF2B5EF4-FFF2-40B4-BE49-F238E27FC236}">
                <a16:creationId xmlns:a16="http://schemas.microsoft.com/office/drawing/2014/main" id="{24E14E66-F50D-4D08-B32B-EC6E28F0434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D9A552"/>
          </a:solidFill>
          <a:ln w="0">
            <a:solidFill>
              <a:srgbClr val="D9A5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FE1D53-2C24-477A-9559-F585D341703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75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FE844C-2AD5-40B0-91A1-74EFBEC1A45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2850" b="0">
                <a:solidFill>
                  <a:srgbClr val="F7F0E2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7F0E2"/>
                </a:solidFill>
                <a:latin typeface="Georgia"/>
                <a:ea typeface="Georgia"/>
                <a:cs typeface="Georgia"/>
              </a:rPr>
              <a:t>Thought Forms and Resonance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210392-FB4A-4632-9D7D-294B0F9028C4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1066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1500" i="1">
                <a:solidFill>
                  <a:srgbClr val="F0D59A"/>
                </a:solidFill>
                <a:latin typeface="Georgia"/>
                <a:ea typeface="Georgia"/>
                <a:cs typeface="Georgia"/>
              </a:defRPr>
            </a:pPr>
            <a:r>
              <a:rPr sz="1500" i="1">
                <a:solidFill>
                  <a:srgbClr val="F0D59A"/>
                </a:solidFill>
                <a:latin typeface="Georgia"/>
                <a:ea typeface="Georgia"/>
                <a:cs typeface="Georgia"/>
              </a:rPr>
              <a:t>A form takes hold where something already held gives it an anchor.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1D51B1-8C49-4A1A-9FF4-C83328BE956E}"/>
              </a:ext>
            </a:extLst>
          </p:cNvPr>
          <p:cNvSpPr>
            <a:spLocks noGrp="1"/>
          </p:cNvSpPr>
          <p:nvPr/>
        </p:nvSpPr>
        <p:spPr>
          <a:xfrm>
            <a:off x="590550" y="1485900"/>
            <a:ext cx="11010900" cy="4533900"/>
          </a:xfrm>
          <a:prstGeom prst="rect">
            <a:avLst/>
          </a:prstGeom>
          <a:solidFill>
            <a:srgbClr val="0B1025"/>
          </a:solidFill>
          <a:ln w="9525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809875" y="1562100"/>
            <a:ext cx="6572250" cy="4381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1BB718-7D18-4204-B0B7-D14B164DF6E7}"/>
              </a:ext>
            </a:extLst>
          </p:cNvPr>
          <p:cNvSpPr>
            <a:spLocks noGrp="1"/>
          </p:cNvSpPr>
          <p:nvPr/>
        </p:nvSpPr>
        <p:spPr>
          <a:xfrm>
            <a:off x="533400" y="6438900"/>
            <a:ext cx="11125200" cy="9525"/>
          </a:xfrm>
          <a:prstGeom prst="rect">
            <a:avLst/>
          </a:prstGeom>
          <a:solidFill>
            <a:srgbClr val="6D532D"/>
          </a:solidFill>
          <a:ln w="0">
            <a:solidFill>
              <a:srgbClr val="6D53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FFF872-3A75-4323-B548-BB31AB7C87B2}"/>
              </a:ext>
            </a:extLst>
          </p:cNvPr>
          <p:cNvSpPr>
            <a:spLocks noGrp="1"/>
          </p:cNvSpPr>
          <p:nvPr/>
        </p:nvSpPr>
        <p:spPr>
          <a:xfrm>
            <a:off x="533400" y="653415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>
              <a:defRPr sz="900" b="1">
                <a:solidFill>
                  <a:srgbClr val="D9A55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A552"/>
                </a:solidFill>
                <a:latin typeface="Arial"/>
                <a:ea typeface="Arial"/>
                <a:cs typeface="Arial"/>
              </a:rPr>
              <a:t>RESONANCE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B186FB-C06A-4CAB-A82D-8BCE70D5606B}"/>
              </a:ext>
            </a:extLst>
          </p:cNvPr>
          <p:cNvSpPr>
            <a:spLocks noGrp="1"/>
          </p:cNvSpPr>
          <p:nvPr/>
        </p:nvSpPr>
        <p:spPr>
          <a:xfrm>
            <a:off x="10763250" y="6515100"/>
            <a:ext cx="8953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/>
          <a:p>
            <a:pPr algn="r">
              <a:defRPr sz="900">
                <a:solidFill>
                  <a:srgbClr val="C9C0B2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C9C0B2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3585</Words>
  <Application>Microsoft Macintosh PowerPoint</Application>
  <DocSecurity>0</DocSecurity>
  <PresentationFormat>Widescreen</PresentationFormat>
  <Paragraphs>501</Paragraphs>
  <Slides>49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Georgia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Divine Karma Illustrated Guide</dc:title>
  <dc:creator>Walnut Exporter</dc:creator>
  <cp:lastModifiedBy>David Ramirez</cp:lastModifiedBy>
  <cp:revision>1</cp:revision>
  <dcterms:created xsi:type="dcterms:W3CDTF">2026-08-18T20:16:44Z</dcterms:created>
  <dcterms:modified xsi:type="dcterms:W3CDTF">2026-09-29T00:24:46Z</dcterms:modified>
</cp:coreProperties>
</file>